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785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86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427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45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950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3607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9421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8096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8709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4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0853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48C5C-69EC-42A1-BD9A-0D6FF2D534B8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BBB23-DBAD-45F6-A268-1C658BA3A8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5980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ângulo retângulo 5"/>
          <p:cNvSpPr/>
          <p:nvPr/>
        </p:nvSpPr>
        <p:spPr>
          <a:xfrm rot="5400000">
            <a:off x="882511" y="-935007"/>
            <a:ext cx="8997389" cy="10787777"/>
          </a:xfrm>
          <a:prstGeom prst="rtTriangle">
            <a:avLst/>
          </a:prstGeom>
          <a:solidFill>
            <a:srgbClr val="D9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13283" y="949606"/>
            <a:ext cx="6129708" cy="5327249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6000" dirty="0" smtClean="0">
                <a:solidFill>
                  <a:schemeClr val="bg1"/>
                </a:solidFill>
                <a:latin typeface="Roboto Bk"/>
                <a:ea typeface="Roboto Bk" pitchFamily="2" charset="0"/>
              </a:rPr>
              <a:t>Resumo de Lutas Sindicais</a:t>
            </a:r>
            <a:endParaRPr lang="pt-BR" sz="6000" dirty="0">
              <a:solidFill>
                <a:schemeClr val="bg1"/>
              </a:solidFill>
              <a:latin typeface="Roboto Bk"/>
              <a:ea typeface="Roboto Bk" pitchFamily="2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115" y="6543555"/>
            <a:ext cx="10293885" cy="31444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468" y="1205198"/>
            <a:ext cx="6021263" cy="602126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30" y="5206577"/>
            <a:ext cx="1180208" cy="742353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933912" y="4062717"/>
            <a:ext cx="315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  <a:latin typeface="Roboto Cn" pitchFamily="2" charset="0"/>
                <a:ea typeface="Roboto Cn" pitchFamily="2" charset="0"/>
              </a:rPr>
              <a:t>Eduardo Couto</a:t>
            </a:r>
            <a:endParaRPr lang="pt-BR" sz="1600" dirty="0">
              <a:solidFill>
                <a:schemeClr val="bg1"/>
              </a:solidFill>
              <a:latin typeface="Roboto Cn" pitchFamily="2" charset="0"/>
              <a:ea typeface="Roboto C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96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94000" y="1883417"/>
            <a:ext cx="8259484" cy="3705726"/>
          </a:xfrm>
        </p:spPr>
        <p:txBody>
          <a:bodyPr>
            <a:normAutofit fontScale="92500" lnSpcReduction="20000"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Requerimento do SERJUSMIG para pagamento administrativo deferido pelo presidente do Tribunal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DEARHU já concluiu os cálculos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Datas-bases 2018 a 2021: pagamento no dia 10 de dezembro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Datas-bases 2022 e 2023: Pagamento no contracheque de maio de 2025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Data-base 2024: Sindicato cobra o pagamento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endParaRPr lang="pt-BR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607733" y="407431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Juros e Correção Monetária das Datas-Bases 2018 a 2024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5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88266" y="1883417"/>
            <a:ext cx="7565217" cy="3992450"/>
          </a:xfrm>
        </p:spPr>
        <p:txBody>
          <a:bodyPr>
            <a:normAutofit fontScale="92500" lnSpcReduction="20000"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Requerimento do SERJUSMIG para pagamento administrativo deferido pelo presidente do Tribunal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DEARHU já concluiu os cálculos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Datas-bases 2018 a 2021: pagamento no dia 10 de dezembro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Datas-bases 2022 e 2023: Pagamento no contracheque de maio de </a:t>
            </a: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2026</a:t>
            </a:r>
            <a:endParaRPr lang="pt-BR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Data-base 2024: </a:t>
            </a: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Pagamento no contracheque de agosto de 2026</a:t>
            </a:r>
            <a:endParaRPr lang="pt-BR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endParaRPr lang="pt-BR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607733" y="407431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Juros e Correção Monetária das Datas-Bases 2018 a 2024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9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4229" y="1732994"/>
            <a:ext cx="9177927" cy="3705726"/>
          </a:xfrm>
        </p:spPr>
        <p:txBody>
          <a:bodyPr>
            <a:norm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Juros e correção monetária </a:t>
            </a:r>
            <a:r>
              <a:rPr lang="pt-BR" sz="27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PVs</a:t>
            </a: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 2006 e 2008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Adicional de </a:t>
            </a:r>
            <a:r>
              <a:rPr lang="pt-BR" sz="27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penosidade</a:t>
            </a: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 para assistentes sociais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Juros e correção monetária ADE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Juros e correção monetária ação dos 6 níveis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Contribuição previdenciária sobre hora extra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Contribuição previdenciária sobre substituição</a:t>
            </a:r>
          </a:p>
          <a:p>
            <a:pPr marL="635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  <a:buNone/>
            </a:pPr>
            <a:endParaRPr lang="pt-BR" sz="27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04650" y="407431"/>
            <a:ext cx="7620000" cy="132556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41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Outros passivos </a:t>
            </a:r>
            <a:r>
              <a:rPr lang="pt-BR" sz="4100" dirty="0" err="1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judicializados</a:t>
            </a:r>
            <a:endParaRPr lang="pt-BR" sz="41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2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4229" y="1732994"/>
            <a:ext cx="9177927" cy="3705726"/>
          </a:xfrm>
        </p:spPr>
        <p:txBody>
          <a:bodyPr>
            <a:norm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Lei 24263/2022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11% retroativo a 1° de maio de 2022 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22%: implementado no contracheque de outubro com pagamento em novembro de 2024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Os valores retroativos já foram quitados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Juros e correção monetária: o pagamento foi creditado no dia 10 de dezembro de 2025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04650" y="407431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37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Jornada de 8 horas – </a:t>
            </a:r>
            <a:r>
              <a:rPr lang="pt-BR" sz="37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cargos </a:t>
            </a:r>
            <a:r>
              <a:rPr lang="pt-BR" sz="37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comissionados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04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4229" y="1732994"/>
            <a:ext cx="9177927" cy="3705726"/>
          </a:xfrm>
        </p:spPr>
        <p:txBody>
          <a:bodyPr>
            <a:norm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Lei 24263/2022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direito será regulamentado por resolução do Tribunal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SERJUSMIG participa do GT que debate a regulamentação da opção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SERJUSMIG cobra o envio da minuta de regulamentação proposta pelo TJMG</a:t>
            </a:r>
            <a:endParaRPr lang="pt-BR" sz="27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04650" y="407431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37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Opção pela jornada de 8 horas</a:t>
            </a:r>
            <a:endParaRPr lang="pt-BR" sz="37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2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8097" y="1186453"/>
            <a:ext cx="8142704" cy="3705726"/>
          </a:xfrm>
        </p:spPr>
        <p:txBody>
          <a:bodyPr>
            <a:no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2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Teto x Subteto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2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Requerimento administrativo do SERJUSMIG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2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ALMG, MPMG, Magistratura e TCE/MG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2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Decisão do TCE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2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Tribunal submeteu o tema ao CNJ 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2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SERJUSMIG ingressou como 3° interessado no procedimento junto ao CNJ, defendendo a tese da inconstitucionalidade do subteto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2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 conselheira relatora determinou o arquivamento da </a:t>
            </a:r>
            <a:r>
              <a:rPr lang="pt-BR" sz="22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consulta</a:t>
            </a:r>
            <a:endParaRPr lang="pt-BR" sz="22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87326" y="0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37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Teto </a:t>
            </a:r>
            <a:r>
              <a:rPr lang="pt-BR" sz="3700" dirty="0" err="1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remunetário</a:t>
            </a:r>
            <a:endParaRPr lang="pt-BR" sz="37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2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78667" y="2332270"/>
            <a:ext cx="8259484" cy="3705726"/>
          </a:xfrm>
        </p:spPr>
        <p:txBody>
          <a:bodyPr>
            <a:normAutofit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 luta sindical tem garantido reajustes anuais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Retirada das travas (Lei da Data-base 2022)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Aprovação do PL das faixas do auxílio-saúde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Novas faixas para o auxílio-saúde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692400" y="856284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>
                <a:latin typeface="Roboto Bk" pitchFamily="2" charset="0"/>
                <a:ea typeface="Roboto Bk" pitchFamily="2" charset="0"/>
              </a:rPr>
              <a:t>Auxílios: </a:t>
            </a:r>
            <a:r>
              <a:rPr lang="pt-BR" sz="40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Transporte, Saúde, Alimentação e Creche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3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78667" y="2332270"/>
            <a:ext cx="8259484" cy="3705726"/>
          </a:xfrm>
        </p:spPr>
        <p:txBody>
          <a:bodyPr>
            <a:normAutofit lnSpcReduction="10000"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Adicional de 50% para maiores de 50 anos, pessoas com deficiência, doenças graves ou com dependentes nessa condição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adicional dos servidores com mais de 50 anos já está atualizado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SERJUSMIG cobra a regulamentação do adicional para os servidores com deficiência e implementação do direito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692400" y="856284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>
                <a:latin typeface="Roboto Bk" pitchFamily="2" charset="0"/>
                <a:ea typeface="Roboto Bk" pitchFamily="2" charset="0"/>
              </a:rPr>
              <a:t>Auxílios: </a:t>
            </a:r>
            <a:r>
              <a:rPr lang="pt-BR" sz="40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Transporte, Saúde, Alimentação e Creche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8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466" y="6268464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755524" y="0"/>
            <a:ext cx="10748685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3500" dirty="0">
                <a:latin typeface="Roboto Bk" pitchFamily="2" charset="0"/>
                <a:ea typeface="Roboto Bk" pitchFamily="2" charset="0"/>
              </a:rPr>
              <a:t>Auxílios: </a:t>
            </a:r>
            <a:r>
              <a:rPr lang="pt-BR" sz="35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Transporte, Saúde, Alimentação </a:t>
            </a:r>
            <a:r>
              <a:rPr lang="pt-BR" sz="35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e Creche</a:t>
            </a:r>
            <a:endParaRPr lang="pt-BR" sz="35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910952"/>
              </p:ext>
            </p:extLst>
          </p:nvPr>
        </p:nvGraphicFramePr>
        <p:xfrm>
          <a:off x="338666" y="1064684"/>
          <a:ext cx="11582400" cy="499591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316480"/>
                <a:gridCol w="3093483"/>
                <a:gridCol w="2636583"/>
                <a:gridCol w="1658076"/>
                <a:gridCol w="1877778"/>
              </a:tblGrid>
              <a:tr h="320515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Auxílio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Março de 2023*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Janeiro de 2024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2025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2026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46691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Transporte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R$ 220,00 (14,17%)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R$ 262,52 (20,7%)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R$ 319,00 (20%)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R$ 399,00 (25,08)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969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Alimentação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</a:t>
                      </a:r>
                      <a:r>
                        <a:rPr lang="pt-BR" sz="1700" baseline="0" dirty="0" smtClean="0"/>
                        <a:t> 1.500,00 (12,57%)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R$ 1.978,00 (31,9%)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R$ 2.374,00 (20%)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R$ 2.968,00</a:t>
                      </a:r>
                      <a:r>
                        <a:rPr lang="pt-BR" sz="1700" baseline="0" dirty="0" smtClean="0"/>
                        <a:t> (25,02%)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91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Creche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R$ 950,00 (7,31%)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R$ 1.146,58 (20,7%)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R$ 1.376,0 (20%)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R$ 1.720,00</a:t>
                      </a:r>
                      <a:r>
                        <a:rPr lang="pt-BR" sz="1700" baseline="0" dirty="0" smtClean="0"/>
                        <a:t> (25%)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8585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Saúde</a:t>
                      </a:r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R$ 300,00 (até 40 anos)</a:t>
                      </a:r>
                    </a:p>
                    <a:p>
                      <a:r>
                        <a:rPr lang="pt-BR" sz="1700" dirty="0" smtClean="0"/>
                        <a:t>R$ 375,00 (de 41 a 50 anos)</a:t>
                      </a:r>
                    </a:p>
                    <a:p>
                      <a:r>
                        <a:rPr lang="pt-BR" sz="1700" dirty="0" smtClean="0"/>
                        <a:t>R$ 450,00 (a partir de 51 anos)</a:t>
                      </a:r>
                    </a:p>
                    <a:p>
                      <a:endParaRPr lang="pt-BR" sz="1700" dirty="0" smtClean="0"/>
                    </a:p>
                    <a:p>
                      <a:r>
                        <a:rPr lang="pt-BR" sz="1700" dirty="0" smtClean="0"/>
                        <a:t>16,76% de reajuste</a:t>
                      </a:r>
                    </a:p>
                    <a:p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R$ 362,07 (até 40 anos)</a:t>
                      </a:r>
                    </a:p>
                    <a:p>
                      <a:r>
                        <a:rPr lang="pt-BR" sz="1700" dirty="0" smtClean="0"/>
                        <a:t>R$ 452,59 (de 41 a 50 anos)</a:t>
                      </a:r>
                    </a:p>
                    <a:p>
                      <a:r>
                        <a:rPr lang="pt-BR" sz="1700" dirty="0" smtClean="0"/>
                        <a:t>R$ 543,11 (a partir de 51 anos)</a:t>
                      </a:r>
                    </a:p>
                    <a:p>
                      <a:endParaRPr lang="pt-BR" sz="1700" dirty="0" smtClean="0"/>
                    </a:p>
                    <a:p>
                      <a:r>
                        <a:rPr lang="pt-BR" sz="1700" dirty="0" smtClean="0"/>
                        <a:t>20,7% de reajuste</a:t>
                      </a:r>
                    </a:p>
                    <a:p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R$ 544,00 (até 40 anos)</a:t>
                      </a:r>
                    </a:p>
                    <a:p>
                      <a:r>
                        <a:rPr lang="pt-BR" sz="1700" dirty="0" smtClean="0"/>
                        <a:t>R$ 679,00 (de 41 a 50 anos)</a:t>
                      </a:r>
                    </a:p>
                    <a:p>
                      <a:r>
                        <a:rPr lang="pt-BR" sz="1700" dirty="0" smtClean="0"/>
                        <a:t>R$ 815,00 (a partir de 51 anos)</a:t>
                      </a:r>
                    </a:p>
                    <a:p>
                      <a:r>
                        <a:rPr lang="pt-BR" sz="1700" dirty="0" smtClean="0"/>
                        <a:t> </a:t>
                      </a:r>
                    </a:p>
                    <a:p>
                      <a:r>
                        <a:rPr lang="pt-BR" sz="1700" dirty="0" smtClean="0"/>
                        <a:t>50% de reajuste</a:t>
                      </a:r>
                    </a:p>
                    <a:p>
                      <a:endParaRPr lang="pt-BR" sz="1700" dirty="0"/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</a:t>
                      </a:r>
                      <a:r>
                        <a:rPr lang="pt-BR" sz="1700" baseline="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680,00 (18 a 23 anos)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baseline="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R$ 707,20 (24 a 28 anos)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baseline="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R$ 734,40 (29 a 33 anos)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baseline="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R$ 756,16 (34 a 38 anos)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baseline="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R$ 835,17 (39 a 43 anos)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baseline="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R$ 937,02 (44 a 49 anos)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baseline="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R$ 1.528,13 (50 a 53 anos)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baseline="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R$ 1.657,38 (54 a 58 anos)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baseline="0" dirty="0" smtClean="0">
                          <a:effectLst/>
                          <a:latin typeface="Futura LtCn BT" panose="020B0408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R$ 2.139,38 (Mais de 59 anos)</a:t>
                      </a:r>
                      <a:endParaRPr lang="pt-BR" sz="1700" dirty="0" smtClean="0">
                        <a:effectLst/>
                        <a:latin typeface="Futura LtCn BT" panose="020B0408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27" marR="72227" marT="36114" marB="361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Google Shape;140;g2282b5cf330_0_0"/>
          <p:cNvSpPr txBox="1"/>
          <p:nvPr/>
        </p:nvSpPr>
        <p:spPr>
          <a:xfrm>
            <a:off x="6962137" y="6108518"/>
            <a:ext cx="4958929" cy="319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5400"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/>
                <a:sym typeface="Roboto"/>
              </a:rPr>
              <a:t>* Retirada da </a:t>
            </a:r>
            <a:r>
              <a:rPr lang="pt-BR" sz="1800" dirty="0">
                <a:solidFill>
                  <a:schemeClr val="dk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/>
                <a:sym typeface="Roboto"/>
              </a:rPr>
              <a:t>t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/>
                <a:sym typeface="Roboto"/>
              </a:rPr>
              <a:t>rava dos auxílios via </a:t>
            </a:r>
            <a:r>
              <a:rPr lang="pt-BR" sz="1800" b="0" i="0" u="none" strike="noStrike" cap="none" dirty="0" smtClean="0">
                <a:solidFill>
                  <a:schemeClr val="dk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/>
                <a:sym typeface="Roboto"/>
              </a:rPr>
              <a:t>ALMG</a:t>
            </a:r>
            <a:endParaRPr sz="1800" b="0" i="0" u="none" strike="noStrike" cap="none" dirty="0">
              <a:solidFill>
                <a:schemeClr val="dk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726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78667" y="2837829"/>
            <a:ext cx="8259484" cy="3705726"/>
          </a:xfrm>
        </p:spPr>
        <p:txBody>
          <a:bodyPr>
            <a:normAutofit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SERJUSMIG pleiteia que o adicional corresponda a 40% sobre o padrão de vencimento de cada servidor (Ofício 02/2025)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692400" y="1361843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Adicional de Periculosidade</a:t>
            </a:r>
            <a:endParaRPr lang="pt-BR" sz="40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5695" y="2682155"/>
            <a:ext cx="9177927" cy="3705726"/>
          </a:xfrm>
        </p:spPr>
        <p:txBody>
          <a:bodyPr/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Mesa permanente de negociações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Definição da Pauta em AGE (24/09/2022)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</a:rPr>
              <a:t>Reiteração da pauta de reivindicações da categoria para a nova gestão do TJMG</a:t>
            </a:r>
            <a:endParaRPr lang="pt-BR" dirty="0" smtClean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Unidade na luta (SERJUSMIG e SINJUS)</a:t>
            </a:r>
            <a:endParaRPr lang="pt-BR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087716" y="792664"/>
            <a:ext cx="7620000" cy="132556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36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Atuação do SERJUSMIG junto ao TJMG – Pauta de Reivindicações</a:t>
            </a:r>
            <a:endParaRPr lang="pt-BR" sz="36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027" y="0"/>
            <a:ext cx="2738220" cy="273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3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855824" y="670037"/>
            <a:ext cx="8445751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Carreira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221875"/>
              </p:ext>
            </p:extLst>
          </p:nvPr>
        </p:nvGraphicFramePr>
        <p:xfrm>
          <a:off x="641995" y="1995600"/>
          <a:ext cx="10873408" cy="3843966"/>
        </p:xfrm>
        <a:graphic>
          <a:graphicData uri="http://schemas.openxmlformats.org/drawingml/2006/table">
            <a:tbl>
              <a:tblPr firstRow="1" bandRow="1">
                <a:effectLst/>
                <a:tableStyleId>{0505E3EF-67EA-436B-97B2-0124C06EBD24}</a:tableStyleId>
              </a:tblPr>
              <a:tblGrid>
                <a:gridCol w="20298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435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23193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n-lt"/>
                        </a:rPr>
                        <a:t>PV</a:t>
                      </a:r>
                      <a:r>
                        <a:rPr lang="pt-BR" sz="1800" b="1" baseline="0" dirty="0">
                          <a:latin typeface="+mn-lt"/>
                        </a:rPr>
                        <a:t> 2020</a:t>
                      </a:r>
                      <a:endParaRPr lang="pt-BR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500"/>
                        </a:lnSpc>
                      </a:pPr>
                      <a:r>
                        <a:rPr lang="pt-BR" sz="1800" b="0" dirty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Maior número de servidores contemplados em razão do aporte financeiro de 5 milhões a pedido do SERJUSMIG</a:t>
                      </a:r>
                      <a:endParaRPr lang="pt-BR" sz="1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058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n-lt"/>
                        </a:rPr>
                        <a:t>PV</a:t>
                      </a:r>
                      <a:r>
                        <a:rPr lang="pt-BR" sz="1800" b="1" baseline="0" dirty="0">
                          <a:latin typeface="+mn-lt"/>
                        </a:rPr>
                        <a:t> 2021</a:t>
                      </a:r>
                      <a:endParaRPr lang="pt-BR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500"/>
                        </a:lnSpc>
                      </a:pPr>
                      <a:r>
                        <a:rPr lang="pt-BR" sz="1800" b="0" dirty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Conquista de 25 milhões para investimento, promovendo 91,8% dos candidatos</a:t>
                      </a:r>
                      <a:endParaRPr lang="pt-BR" sz="1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2254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n-lt"/>
                        </a:rPr>
                        <a:t>PV</a:t>
                      </a:r>
                      <a:r>
                        <a:rPr lang="pt-BR" sz="1800" b="1" baseline="0" dirty="0">
                          <a:latin typeface="+mn-lt"/>
                        </a:rPr>
                        <a:t> 2022</a:t>
                      </a:r>
                      <a:endParaRPr lang="pt-BR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500"/>
                        </a:lnSpc>
                      </a:pPr>
                      <a:r>
                        <a:rPr lang="pt-BR" sz="1800" b="0" dirty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30 milhões investidos. </a:t>
                      </a:r>
                      <a:endParaRPr lang="pt-BR" sz="1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3052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n-lt"/>
                        </a:rPr>
                        <a:t>PV</a:t>
                      </a:r>
                      <a:r>
                        <a:rPr lang="pt-BR" sz="1800" b="1" baseline="0" dirty="0">
                          <a:latin typeface="+mn-lt"/>
                        </a:rPr>
                        <a:t> 2023</a:t>
                      </a:r>
                      <a:endParaRPr lang="pt-BR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Luta sindical garantiu o apontamento de mais 100 vagas. </a:t>
                      </a:r>
                      <a:endParaRPr lang="pt-BR" sz="1800" b="0" dirty="0">
                        <a:latin typeface="+mn-lt"/>
                        <a:ea typeface="Roboto"/>
                        <a:cs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8359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n-lt"/>
                        </a:rPr>
                        <a:t>PV 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Edital publicado no mês de agosto de 2024. Relação</a:t>
                      </a:r>
                      <a:r>
                        <a:rPr lang="pt-BR" sz="1800" b="0" i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de candidatos inscritos publicada. Sindicato cobra transparência no apontamento das vagas.</a:t>
                      </a:r>
                      <a:endParaRPr lang="pt-BR" sz="18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8359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n-lt"/>
                        </a:rPr>
                        <a:t>PV 2025</a:t>
                      </a:r>
                      <a:endParaRPr lang="pt-BR" sz="1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Resultado</a:t>
                      </a:r>
                      <a:r>
                        <a:rPr lang="pt-BR" sz="1800" b="0" i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inicial publicado em junho de 2026.</a:t>
                      </a:r>
                      <a:endParaRPr lang="pt-BR" sz="18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89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4229" y="1732994"/>
            <a:ext cx="9177927" cy="3705726"/>
          </a:xfrm>
        </p:spPr>
        <p:txBody>
          <a:bodyPr>
            <a:normAutofit lnSpcReduction="10000"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Luta Permanente do SERJUSMIG pelo fim do limite de vagas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Lei 23.478/19 (unificação):  25% acima do limite de vagas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Lei 23.828/21: 50% acima do limite de vagas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SERJUSMIG segue na luta pelo fim do limite de vagas e maior investimento financeiro na carreira dos </a:t>
            </a:r>
            <a:r>
              <a:rPr lang="pt-BR" sz="27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servidores</a:t>
            </a:r>
            <a:endParaRPr lang="pt-BR" sz="27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04650" y="407431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Carreira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7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855824" y="670037"/>
            <a:ext cx="8445751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Histórico de Promoções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2236"/>
            <a:ext cx="12453256" cy="700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0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04650" y="407431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Concurso Público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13664"/>
              </p:ext>
            </p:extLst>
          </p:nvPr>
        </p:nvGraphicFramePr>
        <p:xfrm>
          <a:off x="1407043" y="1723353"/>
          <a:ext cx="9377915" cy="406629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6131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47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5897">
                <a:tc>
                  <a:txBody>
                    <a:bodyPr/>
                    <a:lstStyle/>
                    <a:p>
                      <a:r>
                        <a:rPr lang="pt-BR" sz="2200" b="0" dirty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Concurso regido pelo Edital </a:t>
                      </a:r>
                    </a:p>
                    <a:p>
                      <a:r>
                        <a:rPr lang="pt-BR" sz="2200" b="0" dirty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nº 01/2017</a:t>
                      </a:r>
                      <a:endParaRPr lang="pt-BR" sz="2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200" b="0" dirty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Mais de 1.400 nomeações</a:t>
                      </a:r>
                      <a:endParaRPr lang="pt-BR" sz="2200" b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5897">
                <a:tc>
                  <a:txBody>
                    <a:bodyPr/>
                    <a:lstStyle/>
                    <a:p>
                      <a:r>
                        <a:rPr lang="pt-BR" sz="2200" b="0" dirty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Concurso para Oficial de Justiça, Psicólogo e Assistente Social</a:t>
                      </a:r>
                      <a:endParaRPr lang="pt-BR" sz="2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200" b="0" dirty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Homologado no dia 28/08/2024. </a:t>
                      </a:r>
                    </a:p>
                    <a:p>
                      <a:r>
                        <a:rPr lang="pt-BR" sz="2200" b="0" dirty="0" smtClean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Nomeações em andamento.</a:t>
                      </a:r>
                      <a:r>
                        <a:rPr lang="pt-BR" sz="2200" b="0" baseline="0" dirty="0" smtClean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endParaRPr lang="pt-BR" sz="2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5897">
                <a:tc>
                  <a:txBody>
                    <a:bodyPr/>
                    <a:lstStyle/>
                    <a:p>
                      <a:r>
                        <a:rPr lang="pt-BR" sz="2200" b="0" dirty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Novo Concurso</a:t>
                      </a:r>
                      <a:endParaRPr lang="pt-BR" sz="22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pt-BR" sz="2200" b="0" dirty="0" smtClean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O SERJUSMIG segue cobrando a</a:t>
                      </a:r>
                    </a:p>
                    <a:p>
                      <a:pPr marL="0" indent="0"/>
                      <a:r>
                        <a:rPr lang="pt-BR" sz="2200" b="0" dirty="0" smtClean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publicação de novo concurso para Oficial</a:t>
                      </a:r>
                    </a:p>
                    <a:p>
                      <a:pPr marL="0" indent="0"/>
                      <a:r>
                        <a:rPr lang="pt-BR" sz="2200" b="0" dirty="0" smtClean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Judiciário e Comissário da Infância e da</a:t>
                      </a:r>
                    </a:p>
                    <a:p>
                      <a:pPr marL="0" indent="0"/>
                      <a:r>
                        <a:rPr lang="pt-BR" sz="2200" b="0" dirty="0" smtClean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Juventude, o qual já tem banca definida,</a:t>
                      </a:r>
                    </a:p>
                    <a:p>
                      <a:pPr marL="0" indent="0"/>
                      <a:r>
                        <a:rPr lang="pt-BR" sz="2200" b="0" dirty="0" smtClean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ou o aproveitamento do concurso de</a:t>
                      </a:r>
                    </a:p>
                    <a:p>
                      <a:pPr marL="0" indent="0"/>
                      <a:r>
                        <a:rPr lang="pt-BR" sz="2200" b="0" dirty="0" smtClean="0">
                          <a:latin typeface="+mn-lt"/>
                          <a:ea typeface="Roboto"/>
                          <a:cs typeface="Roboto"/>
                          <a:sym typeface="Roboto"/>
                        </a:rPr>
                        <a:t>2022.</a:t>
                      </a:r>
                      <a:endParaRPr lang="pt-BR" sz="2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56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1162" y="1387940"/>
            <a:ext cx="7888705" cy="3705726"/>
          </a:xfrm>
        </p:spPr>
        <p:txBody>
          <a:bodyPr>
            <a:no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Alteração da lógica de indeferimento em </a:t>
            </a:r>
            <a:r>
              <a:rPr lang="pt-BR" sz="24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massa;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Mantida </a:t>
            </a: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 Luta: </a:t>
            </a:r>
          </a:p>
          <a:p>
            <a:pPr marL="46355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  <a:buNone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- </a:t>
            </a: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Periodicidade mínima de publicação de editais de remoção</a:t>
            </a: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;</a:t>
            </a:r>
            <a:b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</a:b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- </a:t>
            </a: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Possibilidade de mais opções para a comarca de destino;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Último edital publicado em agosto de 2024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Novo edital publicado em novembro de 2025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SERJUSMIG segue na luta pela retirada das travas para remoção</a:t>
            </a:r>
            <a:r>
              <a:rPr lang="pt-BR" sz="24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.</a:t>
            </a:r>
            <a:endParaRPr lang="pt-BR" sz="24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87326" y="62377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Remoção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9695" y="1811273"/>
            <a:ext cx="9954571" cy="3705726"/>
          </a:xfrm>
        </p:spPr>
        <p:txBody>
          <a:bodyPr>
            <a:no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Quinquênio, trintenário e Férias Prêmio congelados pelo período de 27/05/2020 a 31/12/2021 pela LC 173/2020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PLP nº 04/2022 (Senado) e PLP n° 21/2023 (Câmara dos Deputados)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Decisão do TCE/MG: retomada da contagem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Decisão do Órgão Especial de 22/03/2023: Aplicando a decisão do TCE no âmbito do TJMG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305859" y="485710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Congelamento de direitos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61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9695" y="1811273"/>
            <a:ext cx="9954571" cy="3705726"/>
          </a:xfrm>
        </p:spPr>
        <p:txBody>
          <a:bodyPr>
            <a:no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Implementação em 01/06/2023 e pagamento do retroativo em parcela única no 1° dia útil de julho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SERJUSMIG e FENAJUD seguem na luta pela implementação do “Descongela Já!”, lei sancionada no final de 2025 (Lei Complementar nº 226/2026)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SERJUSMIG oficiou o TJMG cobrando a realização de cálculos e o pagamento de retroativos.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305859" y="485710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Congelamento de direitos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6628" y="2376535"/>
            <a:ext cx="9954571" cy="3705726"/>
          </a:xfrm>
        </p:spPr>
        <p:txBody>
          <a:bodyPr>
            <a:no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Aproveitamento do Adicional de Desempenho adquirido em outros órgãos, conforme Emenda Constitucional </a:t>
            </a:r>
            <a:r>
              <a:rPr lang="pt-BR" sz="24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111/2022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ADI do governo </a:t>
            </a:r>
            <a:r>
              <a:rPr lang="pt-BR" sz="24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Zema</a:t>
            </a: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 buscando invalidar a Emenda. A liminar foi concedida e os percentuais antes aproveitados foram retirados e posteriormente </a:t>
            </a:r>
            <a:r>
              <a:rPr lang="pt-BR" sz="24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devolvidos</a:t>
            </a:r>
            <a:endParaRPr lang="pt-BR" sz="24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322792" y="1050972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ADE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27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0182" y="1354074"/>
            <a:ext cx="10224627" cy="3705726"/>
          </a:xfrm>
        </p:spPr>
        <p:txBody>
          <a:bodyPr>
            <a:no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Indenização de Férias-Prêmio </a:t>
            </a:r>
            <a:r>
              <a:rPr lang="pt-BR" sz="24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para aposentados:</a:t>
            </a:r>
          </a:p>
          <a:p>
            <a:pPr marL="920750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0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No ato da aposentadoria, pela via administrativa</a:t>
            </a:r>
          </a:p>
          <a:p>
            <a:pPr marL="920750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0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No contracheque de agosto de 2025 o tribunal quitou o saldo de férias-prêmio dos servidores aposentados até 4 de novembro de 2024.</a:t>
            </a:r>
          </a:p>
          <a:p>
            <a:pPr marL="920750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0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No contracheque de abril de 2026, o Tribunal quitou o saldo de férias-prêmio dos servidores aposentados até 4 de agosto de 2025</a:t>
            </a:r>
          </a:p>
          <a:p>
            <a:pPr marL="920750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0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No contracheque de maio de 2026, está prevista a quitação do saldo de férias-prêmio dos servidores aposentados até o dia 12 de setembro de 2025</a:t>
            </a:r>
          </a:p>
          <a:p>
            <a:pPr marL="920750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0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Tribunal está disponibilizando 5 milhões por mês para pagamento desse direito.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407460" y="356706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Férias-Prêmio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924512" y="4474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17116" y="2194454"/>
            <a:ext cx="9159818" cy="3705726"/>
          </a:xfrm>
        </p:spPr>
        <p:txBody>
          <a:bodyPr>
            <a:no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4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Indenização de Férias-Prêmio para servidores ativos:</a:t>
            </a:r>
          </a:p>
          <a:p>
            <a:pPr marL="920750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0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Aprovação de PL prevendo a possibilidade de indenização de até 2 períodos por ano aos servidores ativos</a:t>
            </a:r>
          </a:p>
          <a:p>
            <a:pPr marL="920750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0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Em 2025 o TJMG indenizou 2 períodos de férias-prêmio para os servidores que tiveram o pedido indeferido em 2024</a:t>
            </a:r>
          </a:p>
          <a:p>
            <a:pPr marL="920750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0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Tribunal já indenizou dois períodos de férias-prêmio em 2026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424393" y="1197086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Férias-Prêmio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924512" y="4474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3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3428" y="2256850"/>
            <a:ext cx="9177927" cy="3705726"/>
          </a:xfrm>
        </p:spPr>
        <p:txBody>
          <a:bodyPr/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b="1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Luta permanente do SERJUSMIG: </a:t>
            </a: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cumprimento da Lei Estadual n° 18.909/2010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b="1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Lei 24.263/2022,</a:t>
            </a: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 que além da Data-base 2022 (12,13%) faz a correção dos 33% aos servidores que cumprem jornada de oito horas diárias e retirou as travas dos auxílios saúde e transporte</a:t>
            </a:r>
            <a:endParaRPr lang="pt-BR" b="1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087716" y="792664"/>
            <a:ext cx="7620000" cy="132556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Data-base</a:t>
            </a:r>
            <a:endParaRPr lang="pt-BR" sz="48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3291">
            <a:off x="7659916" y="4887685"/>
            <a:ext cx="3882571" cy="388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5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0" y="2024625"/>
            <a:ext cx="8259484" cy="3705726"/>
          </a:xfrm>
        </p:spPr>
        <p:txBody>
          <a:bodyPr>
            <a:normAutofit fontScale="85000" lnSpcReduction="20000"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Luta sindical para início das </a:t>
            </a: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indenizações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Reivindicação para estender a indenização também ao saldo oriundo do recesso de final de ano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Luta pela retomada dos pagamentos, suspensos desde dezembro de 2023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Indenização de 10 dias no mês de abril, referente aos plantões realizados até dezembro de 2023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Após incisivas cobranças do sindicato, em janeiro de 2025 o Tribunal retomou os pagamentos de até 10 dias por mês</a:t>
            </a:r>
            <a:endParaRPr lang="pt-BR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861733" y="548639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Indenização de Plantões</a:t>
            </a:r>
            <a:endParaRPr lang="pt-BR" sz="40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5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0" y="2024625"/>
            <a:ext cx="8259484" cy="3705726"/>
          </a:xfrm>
        </p:spPr>
        <p:txBody>
          <a:bodyPr>
            <a:normAutofit fontScale="85000" lnSpcReduction="20000"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Reajuste de 30% a partir de 1º janeiro de 2022 (Portaria 5457/2021)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Ofício conjunto (n° 07/2023) dos Sindicatos solicitando novo reajuste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Reajuste a partir de 1º de janeiro de 2024 de 15,65% por mandado efetivamente cumprido e de 13,95% por km rodado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Reajuste das verbas indenizatórias em 7,27% a partir de fevereiro de 2025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Nova sistemática a partir de 2026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861733" y="548639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Verbas indenizatórias</a:t>
            </a:r>
            <a:endParaRPr lang="pt-BR" sz="40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6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69066" y="2332270"/>
            <a:ext cx="9106151" cy="3705726"/>
          </a:xfrm>
        </p:spPr>
        <p:txBody>
          <a:bodyPr>
            <a:normAutofit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Pagamentos dos lotes 1, 2 e 3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Servidores lotados nas comarcas do interior no período de 04 de novembro de 2003 a 30 de maio de 2005 e que ainda não receberam deverão entrar em contato com o jurídico do SERJUSMIG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929466" y="856284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Vale-lanche do interior</a:t>
            </a:r>
            <a:endParaRPr lang="pt-BR" sz="40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68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97199" y="1841203"/>
            <a:ext cx="8445751" cy="3705726"/>
          </a:xfrm>
        </p:spPr>
        <p:txBody>
          <a:bodyPr>
            <a:normAutofit lnSpcReduction="10000"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Devolução do Imposto de Renda cobrado indevidamente sobre os juros da URV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Pagamento de nova parcela no dia 1º de abril de 2024, no valor de até R$ 10 mil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Foi paga uma parcela de até R$ 5 mil na folha de julho, com crédito em agosto 2024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tribunal efetuou o pagamento em parcelas de até R$ 5 mil por servidor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997199" y="672862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URV</a:t>
            </a:r>
            <a:endParaRPr lang="pt-BR" sz="40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8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4229" y="2122461"/>
            <a:ext cx="9177927" cy="3705726"/>
          </a:xfrm>
        </p:spPr>
        <p:txBody>
          <a:bodyPr>
            <a:norm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Majoração do limite de pagamento de passivos de servidores para R$100.738,00 (cem mil reais, setecentos e trinta e oito reais), valor correspondente a 20.000 </a:t>
            </a:r>
            <a:r>
              <a:rPr lang="pt-BR" sz="27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UFEMG's</a:t>
            </a:r>
            <a:endParaRPr lang="pt-BR" sz="27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7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Nova solicitação do sindicato para majoração do limite para 40 mil </a:t>
            </a:r>
            <a:r>
              <a:rPr lang="pt-BR" sz="2700" dirty="0" err="1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UFEMG's</a:t>
            </a:r>
            <a:endParaRPr lang="pt-BR" sz="27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04650" y="796898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Comissão Administrativa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98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4229" y="1953127"/>
            <a:ext cx="10530304" cy="3705726"/>
          </a:xfrm>
        </p:spPr>
        <p:txBody>
          <a:bodyPr>
            <a:norm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Teletrabalho</a:t>
            </a: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 deixa de ser projeto experimental (Portaria 493/2016)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Regulamentado pela Resolução nº 973/2021 - Portarias nº 5.481/2022 e 1433/2022 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Representação Sindical na Comissão de Gestão do </a:t>
            </a:r>
            <a:r>
              <a:rPr lang="pt-BR" sz="23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Teletrabalho</a:t>
            </a:r>
            <a:endParaRPr lang="pt-BR" sz="23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Defesa das modalidades integral e híbrida e do exercício fora do estado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Auxílio-transporte parcial aos servidores em </a:t>
            </a:r>
            <a:r>
              <a:rPr lang="pt-BR" sz="23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teletrabalho</a:t>
            </a: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 híbrido: regulamentado pela Portaria Nº 6.485/PR/2024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04650" y="627564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err="1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Teletrabalho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5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4228" y="1648327"/>
            <a:ext cx="10767371" cy="3705726"/>
          </a:xfrm>
        </p:spPr>
        <p:txBody>
          <a:bodyPr>
            <a:no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Auxílio-transporte </a:t>
            </a: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parcial aos servidores em </a:t>
            </a:r>
            <a:r>
              <a:rPr lang="pt-BR" sz="23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teletrabalho</a:t>
            </a: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 híbrido: o direito foi regulamentado pela Portaria Nº 6.485/PR/2024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Requerimento referente aos valores retroativos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Auxílio Tecnológico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Revogação do abono de ponto pelo gestor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Alerta de risco: proposta da nova reforma administrativa para limitar o </a:t>
            </a:r>
            <a:r>
              <a:rPr lang="pt-BR" sz="23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teletrabalho</a:t>
            </a:r>
            <a:endParaRPr lang="pt-BR" sz="23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Opção pela jornada de 8 horas: defesa do SERJUSMIG no GT das 8 horas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endParaRPr lang="pt-BR" sz="23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87326" y="512815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err="1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Teletrabalho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61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1162" y="2448454"/>
            <a:ext cx="10157771" cy="3705726"/>
          </a:xfrm>
        </p:spPr>
        <p:txBody>
          <a:bodyPr>
            <a:norm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5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Dispensa de registro de ponto aos cargos comissionados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5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Flexibilização de jornada de trabalho dos demais servidores entre 07h e 20h.</a:t>
            </a:r>
            <a:endParaRPr lang="pt-BR" sz="25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21583" y="1122891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Registro de Ponto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0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1162" y="2448454"/>
            <a:ext cx="10157771" cy="3705726"/>
          </a:xfrm>
        </p:spPr>
        <p:txBody>
          <a:bodyPr>
            <a:norm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5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Conversão de tempo especial averbado em tempo comum</a:t>
            </a:r>
            <a:r>
              <a:rPr lang="pt-BR" sz="25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;</a:t>
            </a:r>
            <a:endParaRPr lang="pt-BR" sz="25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5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As primeiras publicações ocorreram no mês de agosto de 2023</a:t>
            </a:r>
            <a:r>
              <a:rPr lang="pt-BR" sz="25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;</a:t>
            </a:r>
            <a:endParaRPr lang="pt-BR" sz="25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5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Tema 942 do STF com aplicação do fator 1.4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21583" y="1122891"/>
            <a:ext cx="98173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3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Tempo especial</a:t>
            </a:r>
            <a:endParaRPr lang="pt-BR" sz="43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0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97199" y="1841203"/>
            <a:ext cx="8445751" cy="3705726"/>
          </a:xfrm>
        </p:spPr>
        <p:txBody>
          <a:bodyPr>
            <a:normAutofit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Verba destinada à alimentação para realização das sessões do Tribunal do Júri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Despesas miúdas do pronto pagamento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Reajuste solicitado pelo SERJUSMIG em 2022 (Port. n° 5835/2022)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SERJUSMIG cobrou novo reajuste em 2025 (Ofício 72/2025)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997199" y="672862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Adiantamento financeiro</a:t>
            </a:r>
            <a:endParaRPr lang="pt-BR" sz="40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5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5695" y="2682155"/>
            <a:ext cx="9177927" cy="3705726"/>
          </a:xfrm>
        </p:spPr>
        <p:txBody>
          <a:bodyPr/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Índice oficial do IPCA: 4,18%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Lei 24.754/2024 sancionada no dia 17/05/2024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Implementação em outubro de 2024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Retroativo quitado em março de 2025</a:t>
            </a:r>
            <a:endParaRPr lang="pt-BR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087716" y="792664"/>
            <a:ext cx="7620000" cy="132556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Data-base 2023</a:t>
            </a:r>
            <a:endParaRPr lang="pt-BR" sz="48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97199" y="1841203"/>
            <a:ext cx="8445751" cy="3705726"/>
          </a:xfrm>
        </p:spPr>
        <p:txBody>
          <a:bodyPr>
            <a:normAutofit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Suspensão do estágio durante a licença maternidade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Requerimento do SERJUSMIG em 06/07/2023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Portaria Conjunta 1.491/PR/2023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Períodos em licença maternidade e paternidade passam a ser considerados para aquisição da estabilidade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997199" y="672862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Servidores em estágio probatório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5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97199" y="1841203"/>
            <a:ext cx="8445751" cy="3705726"/>
          </a:xfrm>
        </p:spPr>
        <p:txBody>
          <a:bodyPr>
            <a:normAutofit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Resolução nº 1.000/2022: Condições especiais de trabalho aos servidores com deficiência: </a:t>
            </a:r>
          </a:p>
          <a:p>
            <a:pPr marL="463550" lvl="1" indent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  <a:buNone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 - designação </a:t>
            </a: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provisória</a:t>
            </a:r>
          </a:p>
          <a:p>
            <a:pPr marL="463550" lvl="1" indent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  <a:buNone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II </a:t>
            </a: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- redução de jornada em até duas horas (alterado pela Resolução do Órgão Especial nº </a:t>
            </a: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1058/2023)</a:t>
            </a:r>
          </a:p>
          <a:p>
            <a:pPr marL="463550" lvl="1" indent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  <a:buNone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III </a:t>
            </a: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- regime de </a:t>
            </a:r>
            <a:r>
              <a:rPr lang="pt-BR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teletrabalho</a:t>
            </a: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, sem acréscimo de produtividade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997199" y="672862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Servidores com deficiência</a:t>
            </a:r>
            <a:endParaRPr lang="pt-BR" sz="40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6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22133" y="2178447"/>
            <a:ext cx="7870017" cy="3705726"/>
          </a:xfrm>
        </p:spPr>
        <p:txBody>
          <a:bodyPr>
            <a:normAutofit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Seminário Intersindical “Inclusão e dignidade no serviço público: compromisso institucional e social”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Aprovação da pauta de reivindicações específica encaminhada ao Tribunal via ofício conjunto dos três sindicatos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946399" y="1010106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Servidores com deficiência</a:t>
            </a:r>
            <a:endParaRPr lang="pt-BR" sz="40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9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54133" y="1405466"/>
            <a:ext cx="5994400" cy="3224713"/>
          </a:xfrm>
        </p:spPr>
        <p:txBody>
          <a:bodyPr>
            <a:normAutofit lnSpcReduction="10000"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5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Combate ao assédio moral, sexual e todas as formas de discriminação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5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Representação Sindical na Comissão Paritária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5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Atendimento especializado </a:t>
            </a:r>
          </a:p>
          <a:p>
            <a:pPr marL="46355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  <a:buNone/>
            </a:pPr>
            <a:r>
              <a:rPr lang="pt-BR" sz="21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- </a:t>
            </a:r>
            <a:r>
              <a:rPr lang="pt-BR" sz="21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Jurídico </a:t>
            </a:r>
            <a:r>
              <a:rPr lang="pt-BR" sz="21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/>
            </a:r>
            <a:br>
              <a:rPr lang="pt-BR" sz="21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</a:br>
            <a:r>
              <a:rPr lang="pt-BR" sz="21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- </a:t>
            </a:r>
            <a:r>
              <a:rPr lang="pt-BR" sz="21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Psicológico </a:t>
            </a:r>
            <a:r>
              <a:rPr lang="pt-BR" sz="21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/>
            </a:r>
            <a:br>
              <a:rPr lang="pt-BR" sz="21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</a:br>
            <a:r>
              <a:rPr lang="pt-BR" sz="21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- </a:t>
            </a:r>
            <a:r>
              <a:rPr lang="pt-BR" sz="21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Convênios 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endParaRPr lang="pt-BR" sz="25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41" y="442158"/>
            <a:ext cx="4421359" cy="506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7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1162" y="2448454"/>
            <a:ext cx="4823771" cy="3705726"/>
          </a:xfrm>
        </p:spPr>
        <p:txBody>
          <a:bodyPr>
            <a:no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err="1">
                <a:latin typeface="Roboto Lt" pitchFamily="2" charset="0"/>
                <a:ea typeface="Roboto Lt" pitchFamily="2" charset="0"/>
                <a:cs typeface="Roboto"/>
                <a:sym typeface="Roboto"/>
              </a:rPr>
              <a:t>Fenajud</a:t>
            </a: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, ASJB, MOSAP e Frentes Parlamentares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CNJ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Tribunais superiores (STJ e STF)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União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Congresso Nacional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21583" y="726716"/>
            <a:ext cx="971575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36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Atuação política, administrativa e jurídica na defesa dos direitos dos trabalhadores e do Serviço Público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5724214" y="2448454"/>
            <a:ext cx="4823771" cy="3705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Frente Mineira em Defesa do Serviço </a:t>
            </a:r>
            <a:r>
              <a:rPr lang="pt-BR" sz="23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Público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Poder Executivo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TCE/MG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3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ALMG</a:t>
            </a:r>
            <a:endParaRPr lang="pt-BR" sz="2300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28951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575733" y="1171375"/>
            <a:ext cx="580415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40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Evolução das Filiações</a:t>
            </a:r>
            <a:endParaRPr lang="pt-BR" sz="40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026" y="1171375"/>
            <a:ext cx="4545952" cy="298747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87" y="3156284"/>
            <a:ext cx="6684205" cy="259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68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70390" y="319560"/>
            <a:ext cx="9851217" cy="132556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38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Projeto 100% SERJUSMIG</a:t>
            </a:r>
            <a:endParaRPr lang="pt-BR" sz="38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8296147" y="4224883"/>
            <a:ext cx="4951789" cy="495178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83" y="1483956"/>
            <a:ext cx="4545318" cy="34089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122" y="2017017"/>
            <a:ext cx="3100430" cy="41339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305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8296147" y="4224883"/>
            <a:ext cx="4951789" cy="495178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78" y="2286000"/>
            <a:ext cx="5593202" cy="372511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1" y="543182"/>
            <a:ext cx="5181599" cy="387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0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ângulo retângulo 5"/>
          <p:cNvSpPr/>
          <p:nvPr/>
        </p:nvSpPr>
        <p:spPr>
          <a:xfrm rot="5400000">
            <a:off x="882511" y="-935007"/>
            <a:ext cx="8997389" cy="10787777"/>
          </a:xfrm>
          <a:prstGeom prst="rtTriangle">
            <a:avLst/>
          </a:prstGeom>
          <a:solidFill>
            <a:srgbClr val="D9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16997" y="935011"/>
            <a:ext cx="7654984" cy="5327249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6000" dirty="0" smtClean="0">
                <a:solidFill>
                  <a:schemeClr val="bg1"/>
                </a:solidFill>
                <a:latin typeface="Roboto Bk"/>
                <a:ea typeface="Roboto Bk" pitchFamily="2" charset="0"/>
              </a:rPr>
              <a:t>Unir, Lutar e Vencer</a:t>
            </a:r>
            <a:endParaRPr lang="pt-BR" sz="6000" dirty="0">
              <a:solidFill>
                <a:schemeClr val="bg1"/>
              </a:solidFill>
              <a:latin typeface="Roboto Bk"/>
              <a:ea typeface="Roboto Bk" pitchFamily="2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115" y="6543555"/>
            <a:ext cx="10293885" cy="31444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468" y="1205198"/>
            <a:ext cx="6021263" cy="602126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30" y="4978401"/>
            <a:ext cx="1542968" cy="97053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947250" y="2105290"/>
            <a:ext cx="44339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Roboto Cn" pitchFamily="2" charset="0"/>
                <a:ea typeface="Roboto Cn" pitchFamily="2" charset="0"/>
              </a:rPr>
              <a:t>Acesse nosso site:</a:t>
            </a:r>
          </a:p>
          <a:p>
            <a:r>
              <a:rPr lang="pt-BR" sz="3000" dirty="0">
                <a:solidFill>
                  <a:schemeClr val="bg1"/>
                </a:solidFill>
                <a:latin typeface="Roboto Cn" pitchFamily="2" charset="0"/>
                <a:ea typeface="Roboto Cn" pitchFamily="2" charset="0"/>
              </a:rPr>
              <a:t>www.serjusmig.org.br</a:t>
            </a:r>
          </a:p>
          <a:p>
            <a:endParaRPr lang="pt-BR" sz="3000" dirty="0">
              <a:solidFill>
                <a:schemeClr val="bg1"/>
              </a:solidFill>
              <a:latin typeface="Roboto Cn" pitchFamily="2" charset="0"/>
              <a:ea typeface="Roboto C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43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9562" y="1758426"/>
            <a:ext cx="9177927" cy="3705726"/>
          </a:xfrm>
        </p:spPr>
        <p:txBody>
          <a:bodyPr>
            <a:normAutofit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600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Índice oficial do IPCA: 3,69%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6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Implementação no contracheque de setembro com crédito em outubro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6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Retroativo de 2024: foi creditado em duas parcelas nos contracheques de setembro e outubro de 2025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sz="2600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Retroativo de 2025: parcelas de janeiro a abril foram creditadas no dia 1° de dezembro de 2025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087716" y="432863"/>
            <a:ext cx="7620000" cy="132556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Data-base 2024</a:t>
            </a:r>
            <a:endParaRPr lang="pt-BR" sz="48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4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5695" y="2682155"/>
            <a:ext cx="9177927" cy="3705726"/>
          </a:xfrm>
        </p:spPr>
        <p:txBody>
          <a:bodyPr/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Índice oficial do IPCA: 5,53%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Lei 25.806/2026: Sancionada em 31 de março. SERJUSMIG cobra implementação e pagamento dos retroativos.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087716" y="792664"/>
            <a:ext cx="7620000" cy="132556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Data-base 2025</a:t>
            </a:r>
            <a:endParaRPr lang="pt-BR" sz="48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9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4229" y="1732994"/>
            <a:ext cx="9177927" cy="3705726"/>
          </a:xfrm>
        </p:spPr>
        <p:txBody>
          <a:bodyPr>
            <a:normAutofit lnSpcReduction="10000"/>
          </a:bodyPr>
          <a:lstStyle/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 smtClean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Índice oficial do IPCA: 4,39%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SERJUSMIG cobra também as perdas históricas no poder de compra dos servidores que está em 11,91% (considerando a não implementação da data-base 2025, o número chega a 16,53%)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Sindicato pleiteia que todos os pagamentos em atraso sejam corrigidos e acrescidos de juros na via administrativa</a:t>
            </a:r>
          </a:p>
          <a:p>
            <a:pPr marL="46355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endParaRPr lang="pt-BR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04650" y="407431"/>
            <a:ext cx="7620000" cy="132556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Data-base 2026</a:t>
            </a:r>
            <a:endParaRPr lang="pt-BR" sz="48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6704378" y="4220967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1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1170390" y="319560"/>
            <a:ext cx="9851217" cy="132556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2600" dirty="0" smtClean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Histórico da data-base no Poder Judiciário de Minas Gerais</a:t>
            </a:r>
            <a:endParaRPr lang="pt-BR" sz="2600" dirty="0">
              <a:solidFill>
                <a:srgbClr val="D93030"/>
              </a:solidFill>
              <a:latin typeface="Roboto Bk" pitchFamily="2" charset="0"/>
              <a:ea typeface="Roboto Bk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8296147" y="4224883"/>
            <a:ext cx="4951789" cy="495178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179" y="1416708"/>
            <a:ext cx="7093640" cy="457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2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94000" y="1883417"/>
            <a:ext cx="8259484" cy="3705726"/>
          </a:xfrm>
        </p:spPr>
        <p:txBody>
          <a:bodyPr>
            <a:normAutofit lnSpcReduction="10000"/>
          </a:bodyPr>
          <a:lstStyle/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acordo foi homologado judicialmente em audiência realizada no dia 20/08/2024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O pagamento dos valores devidos foi inserido no contracheque de agosto, com crédito no primeiro dia útil de setembro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r>
              <a:rPr lang="pt-BR" dirty="0">
                <a:latin typeface="Roboto Lt" pitchFamily="2" charset="0"/>
                <a:ea typeface="Roboto Lt" pitchFamily="2" charset="0"/>
                <a:cs typeface="Roboto"/>
                <a:sym typeface="Roboto"/>
              </a:rPr>
              <a:t>Sindicato pleiteia que todos os pagamentos em atraso sejam corrigidos e acrescidos de juros na via administrativa</a:t>
            </a:r>
          </a:p>
          <a:p>
            <a:pPr marL="463550" indent="-45720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93030"/>
              </a:buClr>
              <a:buSzPct val="99000"/>
            </a:pPr>
            <a:endParaRPr lang="pt-BR" dirty="0">
              <a:latin typeface="Roboto Lt" pitchFamily="2" charset="0"/>
              <a:ea typeface="Roboto Lt" pitchFamily="2" charset="0"/>
              <a:cs typeface="Roboto"/>
              <a:sym typeface="Roboto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3555"/>
            <a:ext cx="12192000" cy="314445"/>
          </a:xfrm>
          <a:prstGeom prst="rect">
            <a:avLst/>
          </a:prstGeom>
        </p:spPr>
      </p:pic>
      <p:sp>
        <p:nvSpPr>
          <p:cNvPr id="5" name="Subtítulo 2"/>
          <p:cNvSpPr>
            <a:spLocks noGrp="1"/>
          </p:cNvSpPr>
          <p:nvPr>
            <p:ph type="title"/>
          </p:nvPr>
        </p:nvSpPr>
        <p:spPr>
          <a:xfrm>
            <a:off x="2607733" y="407431"/>
            <a:ext cx="8445751" cy="13255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4000" dirty="0">
                <a:solidFill>
                  <a:srgbClr val="D93030"/>
                </a:solidFill>
                <a:latin typeface="Roboto Bk" pitchFamily="2" charset="0"/>
                <a:ea typeface="Roboto Bk" pitchFamily="2" charset="0"/>
              </a:rPr>
              <a:t>Juros e Correção Monetária das Datas-Bases 2014 a 2017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2467">
            <a:off x="-864822" y="3667570"/>
            <a:ext cx="5751970" cy="57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7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2235</Words>
  <Application>Microsoft Office PowerPoint</Application>
  <PresentationFormat>Widescreen</PresentationFormat>
  <Paragraphs>272</Paragraphs>
  <Slides>48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48</vt:i4>
      </vt:variant>
    </vt:vector>
  </HeadingPairs>
  <TitlesOfParts>
    <vt:vector size="59" baseType="lpstr">
      <vt:lpstr>Arial</vt:lpstr>
      <vt:lpstr>Calibri</vt:lpstr>
      <vt:lpstr>Calibri Light</vt:lpstr>
      <vt:lpstr>Futura LtCn BT</vt:lpstr>
      <vt:lpstr>Roboto</vt:lpstr>
      <vt:lpstr>Roboto Bk</vt:lpstr>
      <vt:lpstr>Roboto Cn</vt:lpstr>
      <vt:lpstr>Roboto Condensed</vt:lpstr>
      <vt:lpstr>Roboto Lt</vt:lpstr>
      <vt:lpstr>Times New Roman</vt:lpstr>
      <vt:lpstr>Tema do Office</vt:lpstr>
      <vt:lpstr>Apresentação do PowerPoint</vt:lpstr>
      <vt:lpstr>Atuação do SERJUSMIG junto ao TJMG – Pauta de Reivindicações</vt:lpstr>
      <vt:lpstr>Data-base</vt:lpstr>
      <vt:lpstr>Data-base 2023</vt:lpstr>
      <vt:lpstr>Data-base 2024</vt:lpstr>
      <vt:lpstr>Data-base 2025</vt:lpstr>
      <vt:lpstr>Data-base 2026</vt:lpstr>
      <vt:lpstr>Histórico da data-base no Poder Judiciário de Minas Gerais</vt:lpstr>
      <vt:lpstr>Juros e Correção Monetária das Datas-Bases 2014 a 2017</vt:lpstr>
      <vt:lpstr>Juros e Correção Monetária das Datas-Bases 2018 a 2024</vt:lpstr>
      <vt:lpstr>Juros e Correção Monetária das Datas-Bases 2018 a 2024</vt:lpstr>
      <vt:lpstr>Outros passivos judicializados</vt:lpstr>
      <vt:lpstr>Jornada de 8 horas – cargos comissionados</vt:lpstr>
      <vt:lpstr>Opção pela jornada de 8 horas</vt:lpstr>
      <vt:lpstr>Teto remunetário</vt:lpstr>
      <vt:lpstr>Auxílios: Transporte, Saúde, Alimentação e Creche</vt:lpstr>
      <vt:lpstr>Auxílios: Transporte, Saúde, Alimentação e Creche</vt:lpstr>
      <vt:lpstr>Auxílios: Transporte, Saúde, Alimentação e Creche</vt:lpstr>
      <vt:lpstr>Adicional de Periculosidade</vt:lpstr>
      <vt:lpstr>Carreira</vt:lpstr>
      <vt:lpstr>Carreira</vt:lpstr>
      <vt:lpstr>Histórico de Promoções</vt:lpstr>
      <vt:lpstr>Concurso Público</vt:lpstr>
      <vt:lpstr>Remoção</vt:lpstr>
      <vt:lpstr>Congelamento de direitos</vt:lpstr>
      <vt:lpstr>Congelamento de direitos</vt:lpstr>
      <vt:lpstr>ADE</vt:lpstr>
      <vt:lpstr>Férias-Prêmio</vt:lpstr>
      <vt:lpstr>Férias-Prêmio</vt:lpstr>
      <vt:lpstr>Indenização de Plantões</vt:lpstr>
      <vt:lpstr>Verbas indenizatórias</vt:lpstr>
      <vt:lpstr>Vale-lanche do interior</vt:lpstr>
      <vt:lpstr>URV</vt:lpstr>
      <vt:lpstr>Comissão Administrativa</vt:lpstr>
      <vt:lpstr>Teletrabalho</vt:lpstr>
      <vt:lpstr>Teletrabalho</vt:lpstr>
      <vt:lpstr>Registro de Ponto</vt:lpstr>
      <vt:lpstr>Tempo especial</vt:lpstr>
      <vt:lpstr>Adiantamento financeiro</vt:lpstr>
      <vt:lpstr>Servidores em estágio probatório</vt:lpstr>
      <vt:lpstr>Servidores com deficiência</vt:lpstr>
      <vt:lpstr>Servidores com deficiência</vt:lpstr>
      <vt:lpstr>Apresentação do PowerPoint</vt:lpstr>
      <vt:lpstr>Atuação política, administrativa e jurídica na defesa dos direitos dos trabalhadores e do Serviço Público</vt:lpstr>
      <vt:lpstr>Evolução das Filiações</vt:lpstr>
      <vt:lpstr>Projeto 100% SERJUSMIG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sind-50</dc:creator>
  <cp:lastModifiedBy>Conta da Microsoft</cp:lastModifiedBy>
  <cp:revision>20</cp:revision>
  <dcterms:created xsi:type="dcterms:W3CDTF">2026-09-03T17:44:06Z</dcterms:created>
  <dcterms:modified xsi:type="dcterms:W3CDTF">2026-09-04T19:38:41Z</dcterms:modified>
</cp:coreProperties>
</file>